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A825998-08C3-4D13-B2E7-4EEF767A02F4}" type="datetimeFigureOut">
              <a:rPr lang="es-MX" smtClean="0"/>
              <a:t>08/06/2021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3227828-931C-49AC-BBFE-3C647E3D2C41}" type="slidenum">
              <a:rPr lang="es-MX" smtClean="0"/>
              <a:t>‹Nº›</a:t>
            </a:fld>
            <a:endParaRPr lang="es-MX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44074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25998-08C3-4D13-B2E7-4EEF767A02F4}" type="datetimeFigureOut">
              <a:rPr lang="es-MX" smtClean="0"/>
              <a:t>08/06/2021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27828-931C-49AC-BBFE-3C647E3D2C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5172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25998-08C3-4D13-B2E7-4EEF767A02F4}" type="datetimeFigureOut">
              <a:rPr lang="es-MX" smtClean="0"/>
              <a:t>08/06/2021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27828-931C-49AC-BBFE-3C647E3D2C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8903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25998-08C3-4D13-B2E7-4EEF767A02F4}" type="datetimeFigureOut">
              <a:rPr lang="es-MX" smtClean="0"/>
              <a:t>08/06/2021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27828-931C-49AC-BBFE-3C647E3D2C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9258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A825998-08C3-4D13-B2E7-4EEF767A02F4}" type="datetimeFigureOut">
              <a:rPr lang="es-MX" smtClean="0"/>
              <a:t>08/06/2021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3227828-931C-49AC-BBFE-3C647E3D2C41}" type="slidenum">
              <a:rPr lang="es-MX" smtClean="0"/>
              <a:t>‹Nº›</a:t>
            </a:fld>
            <a:endParaRPr lang="es-MX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6247238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25998-08C3-4D13-B2E7-4EEF767A02F4}" type="datetimeFigureOut">
              <a:rPr lang="es-MX" smtClean="0"/>
              <a:t>08/06/2021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27828-931C-49AC-BBFE-3C647E3D2C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760797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25998-08C3-4D13-B2E7-4EEF767A02F4}" type="datetimeFigureOut">
              <a:rPr lang="es-MX" smtClean="0"/>
              <a:t>08/06/2021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27828-931C-49AC-BBFE-3C647E3D2C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30152929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25998-08C3-4D13-B2E7-4EEF767A02F4}" type="datetimeFigureOut">
              <a:rPr lang="es-MX" smtClean="0"/>
              <a:t>08/06/2021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27828-931C-49AC-BBFE-3C647E3D2C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2643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25998-08C3-4D13-B2E7-4EEF767A02F4}" type="datetimeFigureOut">
              <a:rPr lang="es-MX" smtClean="0"/>
              <a:t>08/06/2021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27828-931C-49AC-BBFE-3C647E3D2C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815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FA825998-08C3-4D13-B2E7-4EEF767A02F4}" type="datetimeFigureOut">
              <a:rPr lang="es-MX" smtClean="0"/>
              <a:t>08/06/2021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43227828-931C-49AC-BBFE-3C647E3D2C41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0184324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FA825998-08C3-4D13-B2E7-4EEF767A02F4}" type="datetimeFigureOut">
              <a:rPr lang="es-MX" smtClean="0"/>
              <a:t>08/06/2021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43227828-931C-49AC-BBFE-3C647E3D2C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5888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A825998-08C3-4D13-B2E7-4EEF767A02F4}" type="datetimeFigureOut">
              <a:rPr lang="es-MX" smtClean="0"/>
              <a:t>08/06/2021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3227828-931C-49AC-BBFE-3C647E3D2C41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70163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522134" y="807387"/>
            <a:ext cx="10178322" cy="2811575"/>
          </a:xfrm>
        </p:spPr>
        <p:txBody>
          <a:bodyPr>
            <a:normAutofit fontScale="90000"/>
          </a:bodyPr>
          <a:lstStyle/>
          <a:p>
            <a:pPr algn="ctr"/>
            <a:r>
              <a:rPr lang="es-MX" sz="4000" b="1" dirty="0" smtClean="0"/>
              <a:t>MUNICIPIO DE Santa </a:t>
            </a:r>
            <a:r>
              <a:rPr lang="es-MX" sz="4000" b="1" dirty="0"/>
              <a:t>Cruz de Juventino Rosas Gto.</a:t>
            </a:r>
            <a:r>
              <a:rPr lang="es-MX" sz="4000" b="1" dirty="0" smtClean="0"/>
              <a:t/>
            </a:r>
            <a:br>
              <a:rPr lang="es-MX" sz="4000" b="1" dirty="0" smtClean="0"/>
            </a:br>
            <a:r>
              <a:rPr lang="es-MX" sz="4000" b="1" dirty="0" smtClean="0"/>
              <a:t>Difusión </a:t>
            </a:r>
            <a:r>
              <a:rPr lang="es-MX" sz="4000" b="1" dirty="0"/>
              <a:t>a la ciudadanía de la Ley de Ingresos y del Presupuesto de </a:t>
            </a:r>
            <a:r>
              <a:rPr lang="es-MX" sz="4000" b="1" dirty="0" smtClean="0"/>
              <a:t>Egresos </a:t>
            </a:r>
            <a:br>
              <a:rPr lang="es-MX" sz="4000" b="1" dirty="0" smtClean="0"/>
            </a:br>
            <a:r>
              <a:rPr lang="es-MX" sz="4000" b="1" dirty="0" smtClean="0"/>
              <a:t>EJERCICIO  </a:t>
            </a:r>
            <a:r>
              <a:rPr lang="es-MX" sz="4000" b="1" dirty="0" smtClean="0"/>
              <a:t>2021</a:t>
            </a:r>
            <a:r>
              <a:rPr lang="es-MX" b="1" dirty="0"/>
              <a:t/>
            </a:r>
            <a:br>
              <a:rPr lang="es-MX" b="1" dirty="0"/>
            </a:br>
            <a:r>
              <a:rPr lang="es-MX" b="1" dirty="0"/>
              <a:t/>
            </a:r>
            <a:br>
              <a:rPr lang="es-MX" b="1" dirty="0"/>
            </a:br>
            <a:endParaRPr lang="es-MX" b="1" dirty="0"/>
          </a:p>
        </p:txBody>
      </p:sp>
      <p:pic>
        <p:nvPicPr>
          <p:cNvPr id="8" name="Marcador de contenido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720" y="3670479"/>
            <a:ext cx="5689188" cy="2840692"/>
          </a:xfrm>
          <a:effectLst>
            <a:softEdge rad="127000"/>
          </a:effec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9986" y="5537915"/>
            <a:ext cx="2265366" cy="1223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07143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Presupuesto de egresos Ciudadano</a:t>
            </a:r>
            <a:br>
              <a:rPr lang="es-MX" dirty="0"/>
            </a:br>
            <a:r>
              <a:rPr lang="es-MX" dirty="0"/>
              <a:t> </a:t>
            </a: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719" y="2286000"/>
            <a:ext cx="6389511" cy="3594100"/>
          </a:xfr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1785521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¿Qué es el Presupuesto Ciudadano?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El presupuesto ciudadano tiene la finalidad de que conozcamos las decisiones de la administración publica que benefician a la sociedad, permitiendo analizar los resultados que brinda el gobierno en materia de transparencia presupuestal.</a:t>
            </a:r>
          </a:p>
          <a:p>
            <a:r>
              <a:rPr lang="es-MX" dirty="0"/>
              <a:t>Este presupuesto esta diseñado principalmente para que el ciudadano comprenda como se utilizan los recursos  públicos atendiendo a las siguientes preguntas:</a:t>
            </a:r>
          </a:p>
          <a:p>
            <a:r>
              <a:rPr lang="es-MX" dirty="0"/>
              <a:t>¿Cuánto es lo que se recauda?</a:t>
            </a:r>
          </a:p>
          <a:p>
            <a:r>
              <a:rPr lang="es-MX" dirty="0"/>
              <a:t>¿Cómo y en que se gastan los ingresos del municipio?</a:t>
            </a:r>
          </a:p>
          <a:p>
            <a:r>
              <a:rPr lang="es-MX" dirty="0"/>
              <a:t>¿A quien beneficia?</a:t>
            </a:r>
          </a:p>
          <a:p>
            <a:pPr marL="0" indent="0">
              <a:buNone/>
            </a:pPr>
            <a:r>
              <a:rPr lang="es-MX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41471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¿Qué es la ley de Ingresos y cual es su importancia?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La ley de ingresos es un documento jurídico aprobado por el H. Congreso Constitucional del Estado a iniciativa del C. Gobernador, en el cual se consigna el importe del ingreso.</a:t>
            </a:r>
          </a:p>
          <a:p>
            <a:endParaRPr lang="es-MX" dirty="0"/>
          </a:p>
          <a:p>
            <a:r>
              <a:rPr lang="es-MX" dirty="0"/>
              <a:t>Es de gran importancia debido a que ofrece información valiosa respecto a las contribuciones, el ingreso estimado, así como los demás ingresos que  el municipio reciba e incorpore durante el ejercicio. </a:t>
            </a:r>
          </a:p>
        </p:txBody>
      </p:sp>
    </p:spTree>
    <p:extLst>
      <p:ext uri="{BB962C8B-B14F-4D97-AF65-F5344CB8AC3E}">
        <p14:creationId xmlns:p14="http://schemas.microsoft.com/office/powerpoint/2010/main" val="4015285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¿De donde obtiene los Ingresos el municipio?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Provienen de las transferencias que por ley otorga la federación a los municipios ,  el pago de los impuestos, servicios, multas, uso de bienes públicos que generamos los Ciudadanos y las Empresas.</a:t>
            </a:r>
          </a:p>
          <a:p>
            <a:endParaRPr lang="es-MX" dirty="0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7914749"/>
              </p:ext>
            </p:extLst>
          </p:nvPr>
        </p:nvGraphicFramePr>
        <p:xfrm>
          <a:off x="1619876" y="3652519"/>
          <a:ext cx="8128000" cy="259588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INGRESOS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IMPUESTOS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24,260,000.00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CONTRIBUCIONES DE MEJORAS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1,030,000.00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DERECHOS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18,580,000.00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PRODUCTOS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1,991,000.00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APROVECHAMIENTOS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9,655,000.00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PARTICIPACIONES Y APORTACIONES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259,055,820.14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2555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dirty="0"/>
              <a:t>¿Qué es el presupuesto de Egresos y que importancia tiene?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La elaboración del presupuesto de egresos es de vital importancia ya que en base a esto el municipio ejerce los recursos en obras prioritarias de calidad, servicios públicos , seguridad pública, atención en salud, educación y que el gobierno tiene la obligación de proporcionarlos.</a:t>
            </a:r>
          </a:p>
          <a:p>
            <a:endParaRPr lang="es-MX" dirty="0"/>
          </a:p>
          <a:p>
            <a:r>
              <a:rPr lang="es-MX" dirty="0"/>
              <a:t>Estos recursos son presupuestados anualmente mediante mesas de trabajo con cada una de las direcciones, es decir; los recursos que se planean  gastar priorizando las demandas y necesidades de la población. </a:t>
            </a:r>
          </a:p>
        </p:txBody>
      </p:sp>
    </p:spTree>
    <p:extLst>
      <p:ext uri="{BB962C8B-B14F-4D97-AF65-F5344CB8AC3E}">
        <p14:creationId xmlns:p14="http://schemas.microsoft.com/office/powerpoint/2010/main" val="645717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¿Quién lo gasta?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4800" dirty="0"/>
              <a:t>Órgano ejecutivo municipal</a:t>
            </a:r>
          </a:p>
          <a:p>
            <a:pPr marL="0" indent="0">
              <a:buNone/>
            </a:pPr>
            <a:endParaRPr lang="es-MX" sz="4800" dirty="0"/>
          </a:p>
        </p:txBody>
      </p:sp>
    </p:spTree>
    <p:extLst>
      <p:ext uri="{BB962C8B-B14F-4D97-AF65-F5344CB8AC3E}">
        <p14:creationId xmlns:p14="http://schemas.microsoft.com/office/powerpoint/2010/main" val="2051458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¿En que se gasta el Presupuesto?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Municipio de Santa Cruz de Juventino Rosas Gto.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0222477"/>
              </p:ext>
            </p:extLst>
          </p:nvPr>
        </p:nvGraphicFramePr>
        <p:xfrm>
          <a:off x="1284472" y="2859109"/>
          <a:ext cx="8128000" cy="3613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7780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SERVICIOS</a:t>
                      </a:r>
                      <a:r>
                        <a:rPr lang="es-MX" baseline="0" dirty="0"/>
                        <a:t> PERSONALES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103,047,257.40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MATERIALES Y SUMINISTROS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23,981,810.46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SERVICIOS GENERALES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43,766,917.94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TRANSFERENCIAS,ASIGNACIONES,</a:t>
                      </a:r>
                    </a:p>
                    <a:p>
                      <a:pPr algn="ctr"/>
                      <a:r>
                        <a:rPr lang="es-MX" dirty="0"/>
                        <a:t>SUBSIDIOS Y OTROS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43,024,800.00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BIENES MUEBLES,INMUEBLES</a:t>
                      </a:r>
                      <a:r>
                        <a:rPr lang="es-MX" baseline="0" dirty="0"/>
                        <a:t>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2,863,665.33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INVERSIÓN PÚBLICA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1,000,000.00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INVERSIONES FINANCIERAS Y OTRAS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74,182,521.87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PARTICIPACIONES Y APORTACIONES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1,375,000.00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DEUDA</a:t>
                      </a:r>
                      <a:r>
                        <a:rPr lang="es-MX" baseline="0" dirty="0"/>
                        <a:t> PÚBLICA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3,944,560.00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7566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¿Para que se gasta el Presupuesto?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b="1" dirty="0">
                <a:solidFill>
                  <a:schemeClr val="tx1"/>
                </a:solidFill>
              </a:rPr>
              <a:t>Municipio de Santa Cruz de Juventino Rosas </a:t>
            </a:r>
            <a:r>
              <a:rPr lang="es-MX" b="1" dirty="0" err="1">
                <a:solidFill>
                  <a:schemeClr val="tx1"/>
                </a:solidFill>
              </a:rPr>
              <a:t>Gto</a:t>
            </a:r>
            <a:r>
              <a:rPr lang="es-MX" dirty="0"/>
              <a:t>.</a:t>
            </a:r>
          </a:p>
          <a:p>
            <a:pPr marL="0" indent="0">
              <a:buNone/>
            </a:pPr>
            <a:endParaRPr lang="es-MX" dirty="0"/>
          </a:p>
          <a:p>
            <a:endParaRPr lang="es-MX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7821098"/>
              </p:ext>
            </p:extLst>
          </p:nvPr>
        </p:nvGraphicFramePr>
        <p:xfrm>
          <a:off x="1722907" y="3707564"/>
          <a:ext cx="8128000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GOBIERNO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210,868,913.02</a:t>
                      </a:r>
                      <a:endParaRPr lang="es-MX" dirty="0"/>
                    </a:p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DESARROLLO SOCIAL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44,862,321.55</a:t>
                      </a:r>
                      <a:endParaRPr lang="es-MX" dirty="0"/>
                    </a:p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DESARROLLO ECONOMICO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11,594,605.56</a:t>
                      </a:r>
                      <a:endParaRPr lang="es-MX" dirty="0"/>
                    </a:p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OTRAS NO CLASIFICADAS EN FUNCIONES ANTERIORES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229,860,692.87</a:t>
                      </a:r>
                      <a:endParaRPr lang="es-MX" dirty="0"/>
                    </a:p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9932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31796" y="3009223"/>
            <a:ext cx="9404723" cy="1400530"/>
          </a:xfrm>
        </p:spPr>
        <p:txBody>
          <a:bodyPr anchor="ctr"/>
          <a:lstStyle/>
          <a:p>
            <a:pPr algn="ctr"/>
            <a:r>
              <a:rPr lang="es-MX" sz="2400" dirty="0"/>
              <a:t>Los ciudadanos pueden acceder a la información referente a la ley de ingresos y el presupuesto de egresos del municipio visitando nuestra pagina :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502557" y="4808998"/>
            <a:ext cx="8946541" cy="844828"/>
          </a:xfrm>
        </p:spPr>
        <p:txBody>
          <a:bodyPr>
            <a:normAutofit/>
          </a:bodyPr>
          <a:lstStyle/>
          <a:p>
            <a:pPr algn="ctr"/>
            <a:r>
              <a:rPr lang="es-MX" sz="3600" dirty="0"/>
              <a:t>https://www.juventinorosas.gob.mx/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116770" y="1332823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5400" dirty="0"/>
              <a:t>¿</a:t>
            </a:r>
            <a:r>
              <a:rPr lang="es-MX" sz="5400" dirty="0" smtClean="0"/>
              <a:t>QUÉ PUEDEN HACER LOS ciudadanos</a:t>
            </a:r>
            <a:r>
              <a:rPr lang="es-MX" sz="5800" dirty="0" smtClean="0"/>
              <a:t>?</a:t>
            </a:r>
            <a:endParaRPr lang="es-MX" sz="5800" dirty="0"/>
          </a:p>
        </p:txBody>
      </p:sp>
    </p:spTree>
    <p:extLst>
      <p:ext uri="{BB962C8B-B14F-4D97-AF65-F5344CB8AC3E}">
        <p14:creationId xmlns:p14="http://schemas.microsoft.com/office/powerpoint/2010/main" val="604249311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TM10001106[[fn=Distintivo]]</Template>
  <TotalTime>530</TotalTime>
  <Words>466</Words>
  <Application>Microsoft Office PowerPoint</Application>
  <PresentationFormat>Personalizado</PresentationFormat>
  <Paragraphs>68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Badge</vt:lpstr>
      <vt:lpstr>MUNICIPIO DE Santa Cruz de Juventino Rosas Gto. Difusión a la ciudadanía de la Ley de Ingresos y del Presupuesto de Egresos  EJERCICIO  2021  </vt:lpstr>
      <vt:lpstr>¿Qué es el Presupuesto Ciudadano?</vt:lpstr>
      <vt:lpstr>¿Qué es la ley de Ingresos y cual es su importancia?</vt:lpstr>
      <vt:lpstr>¿De donde obtiene los Ingresos el municipio?</vt:lpstr>
      <vt:lpstr>¿Qué es el presupuesto de Egresos y que importancia tiene?</vt:lpstr>
      <vt:lpstr>¿Quién lo gasta?</vt:lpstr>
      <vt:lpstr>¿En que se gasta el Presupuesto?</vt:lpstr>
      <vt:lpstr>¿Para que se gasta el Presupuesto?</vt:lpstr>
      <vt:lpstr>Los ciudadanos pueden acceder a la información referente a la ley de ingresos y el presupuesto de egresos del municipio visitando nuestra pagina :</vt:lpstr>
      <vt:lpstr>Presupuesto de egresos Ciudadano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Tesorera</dc:creator>
  <cp:lastModifiedBy>DFINANZAS</cp:lastModifiedBy>
  <cp:revision>35</cp:revision>
  <dcterms:created xsi:type="dcterms:W3CDTF">2019-03-20T20:00:25Z</dcterms:created>
  <dcterms:modified xsi:type="dcterms:W3CDTF">2021-06-08T19:22:22Z</dcterms:modified>
</cp:coreProperties>
</file>